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7" r:id="rId11"/>
    <p:sldId id="1306" r:id="rId12"/>
    <p:sldId id="1286" r:id="rId13"/>
    <p:sldId id="1287" r:id="rId14"/>
    <p:sldId id="1292" r:id="rId15"/>
    <p:sldId id="1293" r:id="rId16"/>
    <p:sldId id="1294"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13264"/>
    <a:srgbClr val="841910"/>
    <a:srgbClr val="DFDDFB"/>
    <a:srgbClr val="213164"/>
    <a:srgbClr val="213163"/>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0"/>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2826" y="3858605"/>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Wafa</a:t>
            </a:r>
            <a:r>
              <a:rPr lang="en-US" sz="1100">
                <a:solidFill>
                  <a:schemeClr val="tx1"/>
                </a:solidFill>
              </a:rPr>
              <a:t>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:au960221104124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0" name="TextBox 19">
            <a:extLst>
              <a:ext uri="{FF2B5EF4-FFF2-40B4-BE49-F238E27FC236}">
                <a16:creationId xmlns:a16="http://schemas.microsoft.com/office/drawing/2014/main" id="{B779BF5F-1BD5-E35D-7E63-BD7C9810FF4D}"/>
              </a:ext>
            </a:extLst>
          </p:cNvPr>
          <p:cNvSpPr txBox="1"/>
          <p:nvPr/>
        </p:nvSpPr>
        <p:spPr>
          <a:xfrm>
            <a:off x="845820" y="1360452"/>
            <a:ext cx="7356236" cy="1600438"/>
          </a:xfrm>
          <a:prstGeom prst="rect">
            <a:avLst/>
          </a:prstGeom>
          <a:noFill/>
        </p:spPr>
        <p:txBody>
          <a:bodyPr wrap="square" rtlCol="0">
            <a:spAutoFit/>
          </a:bodyPr>
          <a:lstStyle/>
          <a:p>
            <a:r>
              <a:rPr lang="en-US" sz="1400" dirty="0">
                <a:solidFill>
                  <a:srgbClr val="002060"/>
                </a:solidFill>
              </a:rPr>
              <a:t>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 A Next Gen Employability program for car rentals could focus on incorporating cutting-edge technology such as AI-driven vehicle tracking systems, predictive maintenance algorithms, and customer experience enhancements. </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A4DA072F-C459-06CF-AB8E-284877A5F8F2}"/>
              </a:ext>
            </a:extLst>
          </p:cNvPr>
          <p:cNvPicPr>
            <a:picLocks noChangeAspect="1"/>
          </p:cNvPicPr>
          <p:nvPr/>
        </p:nvPicPr>
        <p:blipFill>
          <a:blip r:embed="rId2"/>
          <a:stretch>
            <a:fillRect/>
          </a:stretch>
        </p:blipFill>
        <p:spPr>
          <a:xfrm>
            <a:off x="1637211" y="1233075"/>
            <a:ext cx="6001173" cy="337566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About-Us-Page</a:t>
            </a:r>
          </a:p>
        </p:txBody>
      </p:sp>
      <p:pic>
        <p:nvPicPr>
          <p:cNvPr id="4" name="Picture 3">
            <a:extLst>
              <a:ext uri="{FF2B5EF4-FFF2-40B4-BE49-F238E27FC236}">
                <a16:creationId xmlns:a16="http://schemas.microsoft.com/office/drawing/2014/main" id="{F95C9A6C-2E55-AC1A-1905-67C9BDE98B9E}"/>
              </a:ext>
            </a:extLst>
          </p:cNvPr>
          <p:cNvPicPr>
            <a:picLocks noChangeAspect="1"/>
          </p:cNvPicPr>
          <p:nvPr/>
        </p:nvPicPr>
        <p:blipFill>
          <a:blip r:embed="rId2"/>
          <a:stretch>
            <a:fillRect/>
          </a:stretch>
        </p:blipFill>
        <p:spPr>
          <a:xfrm>
            <a:off x="1663337" y="1388705"/>
            <a:ext cx="5490270" cy="3088277"/>
          </a:xfrm>
          <a:prstGeom prst="rect">
            <a:avLst/>
          </a:prstGeom>
        </p:spPr>
      </p:pic>
      <p:pic>
        <p:nvPicPr>
          <p:cNvPr id="6" name="Picture 5">
            <a:extLst>
              <a:ext uri="{FF2B5EF4-FFF2-40B4-BE49-F238E27FC236}">
                <a16:creationId xmlns:a16="http://schemas.microsoft.com/office/drawing/2014/main" id="{E82740C6-53DC-C305-B484-B9D83F948178}"/>
              </a:ext>
            </a:extLst>
          </p:cNvPr>
          <p:cNvPicPr>
            <a:picLocks noChangeAspect="1"/>
          </p:cNvPicPr>
          <p:nvPr/>
        </p:nvPicPr>
        <p:blipFill rotWithShape="1">
          <a:blip r:embed="rId3"/>
          <a:srcRect l="9048" t="10190" r="11332" b="11510"/>
          <a:stretch/>
        </p:blipFill>
        <p:spPr>
          <a:xfrm>
            <a:off x="1854926" y="3431178"/>
            <a:ext cx="1539121" cy="8193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a:t>Service-Page</a:t>
            </a:r>
          </a:p>
        </p:txBody>
      </p:sp>
      <p:pic>
        <p:nvPicPr>
          <p:cNvPr id="5" name="Picture 4">
            <a:extLst>
              <a:ext uri="{FF2B5EF4-FFF2-40B4-BE49-F238E27FC236}">
                <a16:creationId xmlns:a16="http://schemas.microsoft.com/office/drawing/2014/main" id="{E1326468-F12E-52CB-7A02-4FAFA74C530B}"/>
              </a:ext>
            </a:extLst>
          </p:cNvPr>
          <p:cNvPicPr>
            <a:picLocks noChangeAspect="1"/>
          </p:cNvPicPr>
          <p:nvPr/>
        </p:nvPicPr>
        <p:blipFill>
          <a:blip r:embed="rId2"/>
          <a:stretch>
            <a:fillRect/>
          </a:stretch>
        </p:blipFill>
        <p:spPr>
          <a:xfrm>
            <a:off x="1641082" y="1341119"/>
            <a:ext cx="5861836" cy="329728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Blog-Page</a:t>
            </a:r>
          </a:p>
        </p:txBody>
      </p:sp>
      <p:pic>
        <p:nvPicPr>
          <p:cNvPr id="7" name="Picture 6">
            <a:extLst>
              <a:ext uri="{FF2B5EF4-FFF2-40B4-BE49-F238E27FC236}">
                <a16:creationId xmlns:a16="http://schemas.microsoft.com/office/drawing/2014/main" id="{708823CF-4344-66DF-CBB0-A3F1ADC5F47A}"/>
              </a:ext>
            </a:extLst>
          </p:cNvPr>
          <p:cNvPicPr>
            <a:picLocks noChangeAspect="1"/>
          </p:cNvPicPr>
          <p:nvPr/>
        </p:nvPicPr>
        <p:blipFill>
          <a:blip r:embed="rId2"/>
          <a:stretch>
            <a:fillRect/>
          </a:stretch>
        </p:blipFill>
        <p:spPr>
          <a:xfrm>
            <a:off x="1506583" y="1267649"/>
            <a:ext cx="5970210" cy="335824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6E75B55-D0A0-D4D1-9041-0B460F92473E}"/>
              </a:ext>
            </a:extLst>
          </p:cNvPr>
          <p:cNvSpPr txBox="1"/>
          <p:nvPr/>
        </p:nvSpPr>
        <p:spPr>
          <a:xfrm>
            <a:off x="1062790" y="1556087"/>
            <a:ext cx="6322079" cy="2031325"/>
          </a:xfrm>
          <a:prstGeom prst="rect">
            <a:avLst/>
          </a:prstGeom>
          <a:noFill/>
        </p:spPr>
        <p:txBody>
          <a:bodyPr wrap="square" rtlCol="0">
            <a:spAutoFit/>
          </a:bodyPr>
          <a:lstStyle/>
          <a:p>
            <a:pPr algn="l"/>
            <a:r>
              <a:rPr lang="en-US" i="0" dirty="0">
                <a:solidFill>
                  <a:srgbClr val="002060"/>
                </a:solidFill>
                <a:effectLst/>
                <a:highlight>
                  <a:srgbClr val="FFFFFF"/>
                </a:highlight>
                <a:latin typeface="Söhne"/>
              </a:rPr>
              <a:t>Security is a top priority throughout the development process, with measures such as HTTPS implementation, input validation, and protection against common web vulnerabilities ensuring the integrity and confidentiality of user data. The application is designed to be responsive and accessible across various devices and screen sizes, accommodating users' preferences for browsing and booking rental cars on the go.</a:t>
            </a:r>
          </a:p>
          <a:p>
            <a:pPr algn="l"/>
            <a:endParaRPr lang="en-US" i="0" dirty="0">
              <a:solidFill>
                <a:srgbClr val="002060"/>
              </a:solidFill>
              <a:effectLst/>
              <a:highlight>
                <a:srgbClr val="FFFFFF"/>
              </a:highlight>
              <a:latin typeface="Söhne"/>
            </a:endParaRPr>
          </a:p>
          <a:p>
            <a:pPr algn="l"/>
            <a:endParaRPr lang="en-US" b="0" i="0" dirty="0">
              <a:solidFill>
                <a:srgbClr val="0D0D0D"/>
              </a:solidFill>
              <a:effectLst/>
              <a:highlight>
                <a:srgbClr val="FFFFFF"/>
              </a:highlight>
              <a:latin typeface="Söhne"/>
            </a:endParaRPr>
          </a:p>
          <a:p>
            <a:br>
              <a:rPr lang="en-US" dirty="0"/>
            </a:b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B9DD527-7A11-82DF-D170-DA33B1E2DD50}"/>
              </a:ext>
            </a:extLst>
          </p:cNvPr>
          <p:cNvSpPr txBox="1"/>
          <p:nvPr/>
        </p:nvSpPr>
        <p:spPr>
          <a:xfrm>
            <a:off x="933598" y="1372194"/>
            <a:ext cx="6670963" cy="2246769"/>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2060"/>
                </a:solidFill>
                <a:effectLst/>
                <a:highlight>
                  <a:srgbClr val="FFFFFF"/>
                </a:highlight>
                <a:latin typeface="Söhne"/>
              </a:rPr>
              <a:t>In conclusion, the car rentals application developed on the Django framework represents a significant milestone in modern transportation services.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Through seamless integration of advanced features such as user-friendly booking interfaces, extensive car selection, and secure payment gateways, the application aims to revolutionize the way individuals access rental vehicles. </a:t>
            </a:r>
          </a:p>
          <a:p>
            <a:pPr marL="285750" indent="-285750">
              <a:buFont typeface="Wingdings" panose="05000000000000000000" pitchFamily="2" charset="2"/>
              <a:buChar char="§"/>
            </a:pPr>
            <a:endParaRPr lang="en-US" dirty="0">
              <a:solidFill>
                <a:srgbClr val="002060"/>
              </a:solidFill>
              <a:highlight>
                <a:srgbClr val="FFFFFF"/>
              </a:highlight>
              <a:latin typeface="Söhne"/>
            </a:endParaRPr>
          </a:p>
          <a:p>
            <a:pPr marL="285750" indent="-285750">
              <a:buFont typeface="Wingdings" panose="05000000000000000000" pitchFamily="2" charset="2"/>
              <a:buChar char="§"/>
            </a:pPr>
            <a:r>
              <a:rPr lang="en-US" b="0" i="0" dirty="0">
                <a:solidFill>
                  <a:srgbClr val="002060"/>
                </a:solidFill>
                <a:effectLst/>
                <a:highlight>
                  <a:srgbClr val="FFFFFF"/>
                </a:highlight>
                <a:latin typeface="Söhne"/>
              </a:rPr>
              <a:t>By prioritizing customer convenience and satisfaction, we have strived to create an intuitive platform that simplifies the entire rental process, from browsing available vehicles to completing transactions.</a:t>
            </a:r>
            <a:endParaRPr lang="en-IN" dirty="0">
              <a:solidFill>
                <a:srgbClr val="002060"/>
              </a:solidFill>
            </a:endParaRP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t>Car Rentals Application with Django Framework</a:t>
            </a:r>
            <a:r>
              <a:rPr lang="en-US" sz="1600" b="1">
                <a:latin typeface="+mj-lt"/>
              </a:rPr>
              <a:t> </a:t>
            </a:r>
            <a:endParaRPr lang="en-US" sz="1600" b="1">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922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5EA52265-E418-94A1-1055-FCA815EA5AEC}"/>
              </a:ext>
            </a:extLst>
          </p:cNvPr>
          <p:cNvSpPr txBox="1"/>
          <p:nvPr/>
        </p:nvSpPr>
        <p:spPr>
          <a:xfrm>
            <a:off x="955040" y="1327573"/>
            <a:ext cx="184731" cy="307777"/>
          </a:xfrm>
          <a:prstGeom prst="rect">
            <a:avLst/>
          </a:prstGeom>
          <a:noFill/>
        </p:spPr>
        <p:txBody>
          <a:bodyPr wrap="none" rtlCol="0">
            <a:spAutoFit/>
          </a:bodyPr>
          <a:lstStyle/>
          <a:p>
            <a:endParaRPr lang="en-IN"/>
          </a:p>
        </p:txBody>
      </p:sp>
      <p:sp>
        <p:nvSpPr>
          <p:cNvPr id="8" name="TextBox 7">
            <a:extLst>
              <a:ext uri="{FF2B5EF4-FFF2-40B4-BE49-F238E27FC236}">
                <a16:creationId xmlns:a16="http://schemas.microsoft.com/office/drawing/2014/main" id="{5B470E3D-CB3A-2686-16AD-47798A7B06F7}"/>
              </a:ext>
            </a:extLst>
          </p:cNvPr>
          <p:cNvSpPr txBox="1"/>
          <p:nvPr/>
        </p:nvSpPr>
        <p:spPr>
          <a:xfrm rot="10800000" flipV="1">
            <a:off x="716478" y="1481461"/>
            <a:ext cx="7141555" cy="2031325"/>
          </a:xfrm>
          <a:prstGeom prst="rect">
            <a:avLst/>
          </a:prstGeom>
          <a:noFill/>
        </p:spPr>
        <p:txBody>
          <a:bodyPr wrap="square" rtlCol="0">
            <a:spAutoFit/>
          </a:bodyPr>
          <a:lstStyle/>
          <a:p>
            <a:r>
              <a:rPr lang="en-US" dirty="0">
                <a:solidFill>
                  <a:srgbClr val="213163"/>
                </a:solidFill>
              </a:rPr>
              <a:t>This paper presents the design and development of a comprehensive car rental application aimed at enhancing the user experience in the realm of modern mobility. A car rental application built using the Django framework streamlines the process of renting vehicles for customers. Leveraging Django's powerful features, developers can create a robust platform with functionalities ranging from managing a fleet of vehicles to facilitating customer bookings. Through Django's model-view-template architecture, developers define models to represent cars, customers, and rental transactions, encapsulating their attributes and relationships. Views handle user interactions, such as browsing available cars or making rental requests.</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08E7CC3-9CD1-C9EE-989B-D323187A7B6A}"/>
              </a:ext>
            </a:extLst>
          </p:cNvPr>
          <p:cNvSpPr txBox="1"/>
          <p:nvPr/>
        </p:nvSpPr>
        <p:spPr>
          <a:xfrm>
            <a:off x="1029547" y="1228123"/>
            <a:ext cx="6536266" cy="2677656"/>
          </a:xfrm>
          <a:prstGeom prst="rect">
            <a:avLst/>
          </a:prstGeom>
          <a:noFill/>
        </p:spPr>
        <p:txBody>
          <a:bodyPr wrap="square" rtlCol="0">
            <a:spAutoFit/>
          </a:bodyPr>
          <a:lstStyle/>
          <a:p>
            <a:r>
              <a:rPr lang="en-IN" dirty="0">
                <a:solidFill>
                  <a:srgbClr val="002060"/>
                </a:solidFill>
              </a:rPr>
              <a:t>     </a:t>
            </a:r>
            <a:r>
              <a:rPr lang="en-US" dirty="0">
                <a:solidFill>
                  <a:srgbClr val="002060"/>
                </a:solidFill>
              </a:rPr>
              <a:t>In today's fast-paced world, individuals often require flexible transportation solutions for short-term needs such as commuting, travel, or special occasions. However, finding reliable and convenient car rental services can be challenging due to limited availability, complex booking processes, and security concerns. To address this issue, our project aims to develop a user-friendly car rental application using the Django framework The application will provide a seamless platform for customers to browse, book, and manage rental vehicles effortlessly. Key features will include a comprehensive inventory of cars with detailed descriptions, intuitive booking interfaces, secure payment processing, and real-time availability updates. By leveraging Django's robust development tools and best practices, we seek to create a reliable, scalable, and secure solution that enhances the car rental experience for both customers and service providers</a:t>
            </a:r>
            <a:endParaRPr lang="en-IN" dirty="0">
              <a:solidFill>
                <a:srgbClr val="002060"/>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7F062B0-B426-AADB-8A60-142743285BBA}"/>
              </a:ext>
            </a:extLst>
          </p:cNvPr>
          <p:cNvSpPr txBox="1"/>
          <p:nvPr/>
        </p:nvSpPr>
        <p:spPr>
          <a:xfrm>
            <a:off x="1049867" y="1328360"/>
            <a:ext cx="8094133" cy="1169551"/>
          </a:xfrm>
          <a:prstGeom prst="rect">
            <a:avLst/>
          </a:prstGeom>
          <a:noFill/>
        </p:spPr>
        <p:txBody>
          <a:bodyPr wrap="square" rtlCol="0">
            <a:spAutoFit/>
          </a:bodyPr>
          <a:lstStyle/>
          <a:p>
            <a:pPr marL="285750" indent="-285750">
              <a:buFont typeface="Wingdings" panose="05000000000000000000" pitchFamily="2" charset="2"/>
              <a:buChar char="§"/>
            </a:pPr>
            <a:r>
              <a:rPr lang="en-IN" dirty="0"/>
              <a:t>Secure login.</a:t>
            </a:r>
          </a:p>
          <a:p>
            <a:pPr marL="285750" indent="-285750">
              <a:buFont typeface="Wingdings" panose="05000000000000000000" pitchFamily="2" charset="2"/>
              <a:buChar char="§"/>
            </a:pPr>
            <a:r>
              <a:rPr lang="en-IN" dirty="0"/>
              <a:t>Manage car details User-friendly interface for browsing available cars.</a:t>
            </a:r>
          </a:p>
          <a:p>
            <a:pPr marL="285750" indent="-285750">
              <a:buFont typeface="Wingdings" panose="05000000000000000000" pitchFamily="2" charset="2"/>
              <a:buChar char="§"/>
            </a:pPr>
            <a:r>
              <a:rPr lang="en-IN" dirty="0"/>
              <a:t>Allow customers to reserve cars </a:t>
            </a:r>
          </a:p>
          <a:p>
            <a:pPr marL="285750" indent="-285750">
              <a:buFont typeface="Wingdings" panose="05000000000000000000" pitchFamily="2" charset="2"/>
              <a:buChar char="§"/>
            </a:pPr>
            <a:r>
              <a:rPr lang="en-IN" dirty="0"/>
              <a:t>Admin interface.</a:t>
            </a:r>
          </a:p>
          <a:p>
            <a:pPr marL="285750" indent="-285750">
              <a:buFont typeface="Wingdings" panose="05000000000000000000" pitchFamily="2" charset="2"/>
              <a:buChar char="§"/>
            </a:pPr>
            <a:r>
              <a:rPr lang="en-IN" dirty="0"/>
              <a:t>Personalized dashboards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988424" y="1414478"/>
            <a:ext cx="6530340" cy="2314544"/>
          </a:xfrm>
          <a:prstGeom prst="rect">
            <a:avLst/>
          </a:prstGeom>
          <a:noFill/>
        </p:spPr>
        <p:txBody>
          <a:bodyPr wrap="square">
            <a:spAutoFit/>
          </a:bodyPr>
          <a:lstStyle/>
          <a:p>
            <a:pPr algn="l">
              <a:lnSpc>
                <a:spcPct val="150000"/>
              </a:lnSpc>
            </a:pPr>
            <a:r>
              <a:rPr lang="en-US" b="1" dirty="0">
                <a:solidFill>
                  <a:srgbClr val="002060"/>
                </a:solidFill>
                <a:latin typeface="+mj-lt"/>
                <a:cs typeface="Times New Roman" panose="02020603050405020304" pitchFamily="18" charset="0"/>
              </a:rPr>
              <a:t>Payment Integration:</a:t>
            </a:r>
          </a:p>
          <a:p>
            <a:pPr algn="l">
              <a:lnSpc>
                <a:spcPct val="150000"/>
              </a:lnSpc>
            </a:pPr>
            <a:r>
              <a:rPr lang="en-US" dirty="0">
                <a:solidFill>
                  <a:srgbClr val="0000FF"/>
                </a:solidFill>
                <a:latin typeface="+mj-lt"/>
                <a:cs typeface="Times New Roman" panose="02020603050405020304" pitchFamily="18" charset="0"/>
              </a:rPr>
              <a:t>	</a:t>
            </a:r>
            <a:r>
              <a:rPr lang="en-US" dirty="0">
                <a:solidFill>
                  <a:srgbClr val="002060"/>
                </a:solidFill>
                <a:latin typeface="+mj-lt"/>
                <a:cs typeface="Times New Roman" panose="02020603050405020304" pitchFamily="18" charset="0"/>
              </a:rPr>
              <a:t> Integrate a payment gateway such as Stripe or PayPal to facilitate secure online payments for bookings.</a:t>
            </a:r>
          </a:p>
          <a:p>
            <a:pPr algn="l">
              <a:lnSpc>
                <a:spcPct val="150000"/>
              </a:lnSpc>
            </a:pPr>
            <a:r>
              <a:rPr lang="en-US" b="1" dirty="0">
                <a:solidFill>
                  <a:srgbClr val="002060"/>
                </a:solidFill>
                <a:latin typeface="+mj-lt"/>
                <a:cs typeface="Times New Roman" panose="02020603050405020304" pitchFamily="18" charset="0"/>
              </a:rPr>
              <a:t>User Notifications:</a:t>
            </a:r>
          </a:p>
          <a:p>
            <a:pPr algn="l">
              <a:lnSpc>
                <a:spcPct val="150000"/>
              </a:lnSpc>
            </a:pPr>
            <a:r>
              <a:rPr lang="en-US" dirty="0">
                <a:solidFill>
                  <a:srgbClr val="002060"/>
                </a:solidFill>
                <a:latin typeface="+mj-lt"/>
                <a:cs typeface="Times New Roman" panose="02020603050405020304" pitchFamily="18" charset="0"/>
              </a:rPr>
              <a:t>	 Implement email notifications to send confirmation messages for bookings, reminders for upcoming rentals, and receipts for completed transactions.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F7BABB-EED8-4057-E09F-18CB2A3A313A}"/>
              </a:ext>
            </a:extLst>
          </p:cNvPr>
          <p:cNvSpPr>
            <a:spLocks noGrp="1"/>
          </p:cNvSpPr>
          <p:nvPr>
            <p:ph type="body" idx="1"/>
          </p:nvPr>
        </p:nvSpPr>
        <p:spPr>
          <a:xfrm>
            <a:off x="365760" y="1079863"/>
            <a:ext cx="8343716" cy="3811354"/>
          </a:xfrm>
        </p:spPr>
        <p:txBody>
          <a:bodyPr/>
          <a:lstStyle/>
          <a:p>
            <a:pPr marL="152396" indent="0">
              <a:buNone/>
            </a:pPr>
            <a:r>
              <a:rPr lang="en-US" sz="1400" b="1" dirty="0">
                <a:solidFill>
                  <a:srgbClr val="002060"/>
                </a:solidFill>
              </a:rPr>
              <a:t>Reviews and Ratings:</a:t>
            </a:r>
          </a:p>
          <a:p>
            <a:pPr marL="152396" indent="0">
              <a:buNone/>
            </a:pPr>
            <a:r>
              <a:rPr lang="en-US" dirty="0"/>
              <a:t>	 </a:t>
            </a:r>
            <a:r>
              <a:rPr lang="en-US" dirty="0">
                <a:solidFill>
                  <a:srgbClr val="002060"/>
                </a:solidFill>
              </a:rPr>
              <a:t>Allow users to leave reviews and ratings for cars they've rented to help other users make informed decisions. Create models to store review data and develop views to display reviews alongside car listings.</a:t>
            </a:r>
          </a:p>
          <a:p>
            <a:pPr marL="152396" indent="0">
              <a:buNone/>
            </a:pPr>
            <a:endParaRPr lang="en-US" dirty="0">
              <a:solidFill>
                <a:srgbClr val="002060"/>
              </a:solidFill>
            </a:endParaRPr>
          </a:p>
          <a:p>
            <a:pPr marL="152396" indent="0">
              <a:buNone/>
            </a:pPr>
            <a:r>
              <a:rPr lang="en-US" sz="1400" b="1" dirty="0">
                <a:solidFill>
                  <a:srgbClr val="002060"/>
                </a:solidFill>
              </a:rPr>
              <a:t>Responsive Design:</a:t>
            </a:r>
          </a:p>
          <a:p>
            <a:pPr marL="152396" indent="0">
              <a:buNone/>
            </a:pPr>
            <a:r>
              <a:rPr lang="en-US" dirty="0">
                <a:solidFill>
                  <a:srgbClr val="002060"/>
                </a:solidFill>
              </a:rPr>
              <a:t>	 Ensure the application is responsive and accessible across different devices and screen sizes by using responsive CSS frameworks like Bootstrap or implementing media queries in custom CSS stylesheets.</a:t>
            </a:r>
          </a:p>
          <a:p>
            <a:pPr marL="152396" indent="0">
              <a:buNone/>
            </a:pPr>
            <a:endParaRPr lang="en-US" dirty="0">
              <a:solidFill>
                <a:srgbClr val="002060"/>
              </a:solidFill>
            </a:endParaRPr>
          </a:p>
          <a:p>
            <a:pPr marL="152396" indent="0">
              <a:buNone/>
            </a:pPr>
            <a:r>
              <a:rPr lang="en-US" sz="1400" b="1" dirty="0">
                <a:solidFill>
                  <a:srgbClr val="002060"/>
                </a:solidFill>
              </a:rPr>
              <a:t>Testing and Deployment:</a:t>
            </a:r>
          </a:p>
          <a:p>
            <a:pPr marL="152396" indent="0">
              <a:buNone/>
            </a:pPr>
            <a:r>
              <a:rPr lang="en-US" dirty="0">
                <a:solidFill>
                  <a:srgbClr val="002060"/>
                </a:solidFill>
              </a:rPr>
              <a:t>	Write unit tests and integration tests to verify the functionality of the application and ensure reliability. Deploy the application to a production environment using platforms like Heroku, AWS, or </a:t>
            </a:r>
            <a:r>
              <a:rPr lang="en-US" dirty="0" err="1">
                <a:solidFill>
                  <a:srgbClr val="002060"/>
                </a:solidFill>
              </a:rPr>
              <a:t>DigitalOcean</a:t>
            </a:r>
            <a:r>
              <a:rPr lang="en-US" dirty="0">
                <a:solidFill>
                  <a:srgbClr val="002060"/>
                </a:solidFill>
              </a:rPr>
              <a:t>, following best practices for scalability, performance, and security.</a:t>
            </a:r>
            <a:endParaRPr lang="en-IN" dirty="0">
              <a:solidFill>
                <a:srgbClr val="002060"/>
              </a:solidFill>
            </a:endParaRPr>
          </a:p>
        </p:txBody>
      </p:sp>
    </p:spTree>
    <p:extLst>
      <p:ext uri="{BB962C8B-B14F-4D97-AF65-F5344CB8AC3E}">
        <p14:creationId xmlns:p14="http://schemas.microsoft.com/office/powerpoint/2010/main" val="665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19FE-303E-0EE8-0079-C6DFB7A40548}"/>
              </a:ext>
            </a:extLst>
          </p:cNvPr>
          <p:cNvSpPr>
            <a:spLocks noGrp="1"/>
          </p:cNvSpPr>
          <p:nvPr>
            <p:ph type="body" idx="1"/>
          </p:nvPr>
        </p:nvSpPr>
        <p:spPr>
          <a:xfrm>
            <a:off x="311699" y="1219200"/>
            <a:ext cx="7630517" cy="3349800"/>
          </a:xfrm>
        </p:spPr>
        <p:txBody>
          <a:bodyPr/>
          <a:lstStyle/>
          <a:p>
            <a:pPr marL="152396" indent="0">
              <a:buNone/>
            </a:pPr>
            <a:r>
              <a:rPr lang="en-US" sz="1400" b="1" dirty="0">
                <a:solidFill>
                  <a:srgbClr val="002060"/>
                </a:solidFill>
              </a:rPr>
              <a:t>User Authentication and Authorization:</a:t>
            </a:r>
          </a:p>
          <a:p>
            <a:pPr marL="152396" indent="0">
              <a:buNone/>
            </a:pPr>
            <a:endParaRPr lang="en-US" b="1" dirty="0">
              <a:solidFill>
                <a:srgbClr val="002060"/>
              </a:solidFill>
            </a:endParaRPr>
          </a:p>
          <a:p>
            <a:pPr marL="152396" indent="0">
              <a:buNone/>
            </a:pPr>
            <a:r>
              <a:rPr lang="en-US" dirty="0"/>
              <a:t>	</a:t>
            </a:r>
            <a:r>
              <a:rPr lang="en-US" dirty="0">
                <a:solidFill>
                  <a:srgbClr val="002060"/>
                </a:solidFill>
              </a:rPr>
              <a:t> Implement a robust authentication system to allow users to sign up, log in, and manage their profiles securely. Utilize Django's built-in authentication system or third-party packages like Django-</a:t>
            </a:r>
            <a:r>
              <a:rPr lang="en-US" dirty="0" err="1">
                <a:solidFill>
                  <a:srgbClr val="002060"/>
                </a:solidFill>
              </a:rPr>
              <a:t>Allauth</a:t>
            </a:r>
            <a:r>
              <a:rPr lang="en-US" dirty="0">
                <a:solidFill>
                  <a:srgbClr val="002060"/>
                </a:solidFill>
              </a:rPr>
              <a:t> for additional features like social authentication.</a:t>
            </a:r>
          </a:p>
          <a:p>
            <a:pPr marL="152396" indent="0">
              <a:buNone/>
            </a:pPr>
            <a:endParaRPr lang="en-US" dirty="0"/>
          </a:p>
          <a:p>
            <a:pPr marL="152396" indent="0">
              <a:buNone/>
            </a:pPr>
            <a:r>
              <a:rPr lang="en-US" sz="1400" b="1" dirty="0">
                <a:solidFill>
                  <a:srgbClr val="002060"/>
                </a:solidFill>
              </a:rPr>
              <a:t>Car Listings Management:</a:t>
            </a:r>
          </a:p>
          <a:p>
            <a:pPr marL="152396" indent="0">
              <a:buNone/>
            </a:pPr>
            <a:r>
              <a:rPr lang="en-US" dirty="0"/>
              <a:t>	</a:t>
            </a:r>
            <a:r>
              <a:rPr lang="en-US" dirty="0">
                <a:solidFill>
                  <a:srgbClr val="002060"/>
                </a:solidFill>
              </a:rPr>
              <a:t>Create models to represent car listings, including attributes such as make, model, year, price, availability, and images. Use Django's admin interface or build custom forms to allow administrators to manage car listings efficiently.</a:t>
            </a:r>
            <a:endParaRPr lang="en-IN" dirty="0">
              <a:solidFill>
                <a:srgbClr val="002060"/>
              </a:solidFill>
            </a:endParaRPr>
          </a:p>
        </p:txBody>
      </p:sp>
    </p:spTree>
    <p:extLst>
      <p:ext uri="{BB962C8B-B14F-4D97-AF65-F5344CB8AC3E}">
        <p14:creationId xmlns:p14="http://schemas.microsoft.com/office/powerpoint/2010/main" val="59581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TotalTime>
  <Words>873</Words>
  <Application>Microsoft Office PowerPoint</Application>
  <PresentationFormat>On-screen Show (16:9)</PresentationFormat>
  <Paragraphs>71</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Sowmi RM</cp:lastModifiedBy>
  <cp:revision>9</cp:revision>
  <dcterms:modified xsi:type="dcterms:W3CDTF">2024-04-11T17:58:23Z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